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89" r:id="rId4"/>
    <p:sldId id="258" r:id="rId5"/>
    <p:sldId id="290" r:id="rId6"/>
    <p:sldId id="291" r:id="rId7"/>
    <p:sldId id="280" r:id="rId8"/>
    <p:sldId id="292" r:id="rId9"/>
    <p:sldId id="293" r:id="rId10"/>
    <p:sldId id="294" r:id="rId11"/>
    <p:sldId id="283" r:id="rId12"/>
    <p:sldId id="288" r:id="rId13"/>
    <p:sldId id="284" r:id="rId14"/>
  </p:sldIdLst>
  <p:sldSz cx="9144000" cy="5143500" type="screen16x9"/>
  <p:notesSz cx="6858000" cy="9144000"/>
  <p:embeddedFontLst>
    <p:embeddedFont>
      <p:font typeface="Titillium Web" panose="020B0604020202020204" charset="0"/>
      <p:regular r:id="rId16"/>
      <p:bold r:id="rId17"/>
      <p:italic r:id="rId18"/>
      <p:boldItalic r:id="rId19"/>
    </p:embeddedFont>
    <p:embeddedFont>
      <p:font typeface="Titillium Web Light" panose="020B0604020202020204" charset="0"/>
      <p:regular r:id="rId20"/>
      <p:bold r:id="rId21"/>
      <p:italic r:id="rId22"/>
      <p:boldItalic r:id="rId23"/>
    </p:embeddedFont>
    <p:embeddedFont>
      <p:font typeface="Dosis ExtraLigh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8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09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smtClean="0">
                <a:latin typeface="Times New Roman" pitchFamily="18" charset="0"/>
                <a:cs typeface="Times New Roman" pitchFamily="18" charset="0"/>
              </a:rPr>
              <a:t>MODULE NAME</a:t>
            </a:r>
            <a:r>
              <a:rPr lang="en-US" sz="1200" dirty="0" smtClean="0">
                <a:latin typeface="Times New Roman" pitchFamily="18" charset="0"/>
                <a:cs typeface="Times New Roman" pitchFamily="18" charset="0"/>
              </a:rPr>
              <a:t>: RADIO PRODUCTION</a:t>
            </a:r>
            <a:endParaRPr lang="en-US" sz="1200" dirty="0" smtClean="0">
              <a:latin typeface="Times New Roman" pitchFamily="18" charset="0"/>
              <a:cs typeface="Times New Roman" pitchFamily="18" charset="0"/>
            </a:endParaRPr>
          </a:p>
          <a:p>
            <a:pPr>
              <a:buFont typeface="Wingdings" pitchFamily="2" charset="2"/>
              <a:buChar char="v"/>
            </a:pPr>
            <a:r>
              <a:rPr lang="en-US" sz="1200" dirty="0" smtClean="0">
                <a:latin typeface="Times New Roman" pitchFamily="18" charset="0"/>
                <a:cs typeface="Times New Roman" pitchFamily="18" charset="0"/>
              </a:rPr>
              <a:t>MODULE CODE</a:t>
            </a:r>
            <a:r>
              <a:rPr lang="en-US" sz="1200" dirty="0" smtClean="0">
                <a:latin typeface="Times New Roman" pitchFamily="18" charset="0"/>
                <a:cs typeface="Times New Roman" pitchFamily="18" charset="0"/>
              </a:rPr>
              <a:t>: JST 05103</a:t>
            </a:r>
            <a:endParaRPr lang="en-US" sz="1200" dirty="0" smtClean="0">
              <a:latin typeface="Times New Roman" pitchFamily="18" charset="0"/>
              <a:cs typeface="Times New Roman" pitchFamily="18" charset="0"/>
            </a:endParaRPr>
          </a:p>
          <a:p>
            <a:pPr>
              <a:buFont typeface="Wingdings" pitchFamily="2" charset="2"/>
              <a:buChar char="v"/>
            </a:pPr>
            <a:r>
              <a:rPr lang="en-US" sz="1200" dirty="0" smtClean="0">
                <a:latin typeface="Times New Roman" pitchFamily="18" charset="0"/>
                <a:cs typeface="Times New Roman" pitchFamily="18" charset="0"/>
              </a:rPr>
              <a:t>DEPARTMENT  </a:t>
            </a:r>
            <a:r>
              <a:rPr lang="en-US" sz="1200" dirty="0" smtClean="0">
                <a:latin typeface="Times New Roman" pitchFamily="18" charset="0"/>
                <a:cs typeface="Times New Roman" pitchFamily="18" charset="0"/>
              </a:rPr>
              <a:t>: ACADEMIC</a:t>
            </a:r>
            <a:endParaRPr lang="en-US" sz="1200" dirty="0" smtClean="0">
              <a:latin typeface="Times New Roman" pitchFamily="18" charset="0"/>
              <a:cs typeface="Times New Roman" pitchFamily="18" charset="0"/>
            </a:endParaRPr>
          </a:p>
          <a:p>
            <a:pPr>
              <a:buFont typeface="Wingdings" pitchFamily="2" charset="2"/>
              <a:buChar char="v"/>
            </a:pPr>
            <a:r>
              <a:rPr lang="en-US" sz="1200" dirty="0" smtClean="0">
                <a:latin typeface="Times New Roman" pitchFamily="18" charset="0"/>
                <a:cs typeface="Times New Roman" pitchFamily="18" charset="0"/>
              </a:rPr>
              <a:t>MODULE LEVEL</a:t>
            </a:r>
            <a:r>
              <a:rPr lang="en-US" sz="1200" dirty="0" smtClean="0">
                <a:latin typeface="Times New Roman" pitchFamily="18" charset="0"/>
                <a:cs typeface="Times New Roman" pitchFamily="18" charset="0"/>
              </a:rPr>
              <a:t>: NTA LEVEL 5</a:t>
            </a:r>
            <a:endParaRPr lang="en-US" sz="1200" dirty="0" smtClean="0">
              <a:latin typeface="Times New Roman" pitchFamily="18" charset="0"/>
              <a:cs typeface="Times New Roman" pitchFamily="18" charset="0"/>
            </a:endParaRPr>
          </a:p>
          <a:p>
            <a:pPr>
              <a:buFont typeface="Wingdings" pitchFamily="2" charset="2"/>
              <a:buChar char="v"/>
            </a:pPr>
            <a:r>
              <a:rPr lang="en-US" sz="1200" dirty="0" smtClean="0">
                <a:latin typeface="Times New Roman" pitchFamily="18" charset="0"/>
                <a:cs typeface="Times New Roman" pitchFamily="18" charset="0"/>
              </a:rPr>
              <a:t>MODULE SEMESTER</a:t>
            </a:r>
            <a:r>
              <a:rPr lang="en-US" sz="1200" dirty="0" smtClean="0">
                <a:latin typeface="Times New Roman" pitchFamily="18" charset="0"/>
                <a:cs typeface="Times New Roman" pitchFamily="18" charset="0"/>
              </a:rPr>
              <a:t>: ONE</a:t>
            </a:r>
            <a:endParaRPr lang="en-US" sz="1200" dirty="0" smtClean="0">
              <a:latin typeface="Times New Roman" pitchFamily="18" charset="0"/>
              <a:cs typeface="Times New Roman" pitchFamily="18" charset="0"/>
            </a:endParaRPr>
          </a:p>
          <a:p>
            <a:pPr>
              <a:buFont typeface="Wingdings" pitchFamily="2" charset="2"/>
              <a:buChar char="v"/>
            </a:pPr>
            <a:r>
              <a:rPr lang="en-US" sz="1200" dirty="0" smtClean="0">
                <a:latin typeface="Times New Roman" pitchFamily="18" charset="0"/>
                <a:cs typeface="Times New Roman" pitchFamily="18" charset="0"/>
              </a:rPr>
              <a:t>TUTOR’S NAME</a:t>
            </a:r>
            <a:r>
              <a:rPr lang="en-US" sz="1200" dirty="0" smtClean="0">
                <a:latin typeface="Times New Roman" pitchFamily="18" charset="0"/>
                <a:cs typeface="Times New Roman" pitchFamily="18" charset="0"/>
              </a:rPr>
              <a:t>: STELLA MSALIBOKO</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imes New Roman" panose="02020603050405020304" pitchFamily="18" charset="0"/>
                <a:cs typeface="Times New Roman" panose="02020603050405020304" pitchFamily="18" charset="0"/>
              </a:rPr>
              <a:t>USES </a:t>
            </a:r>
            <a:r>
              <a:rPr lang="en-US" sz="1400" dirty="0">
                <a:latin typeface="Times New Roman" panose="02020603050405020304" pitchFamily="18" charset="0"/>
                <a:cs typeface="Times New Roman" panose="02020603050405020304" pitchFamily="18" charset="0"/>
              </a:rPr>
              <a:t>OF SOUND IN STUDIO SITUATION</a:t>
            </a:r>
          </a:p>
        </p:txBody>
      </p:sp>
      <p:sp>
        <p:nvSpPr>
          <p:cNvPr id="3" name="Text Placeholder 2"/>
          <p:cNvSpPr>
            <a:spLocks noGrp="1"/>
          </p:cNvSpPr>
          <p:nvPr>
            <p:ph type="body" idx="1"/>
          </p:nvPr>
        </p:nvSpPr>
        <p:spPr>
          <a:xfrm>
            <a:off x="718300" y="1733550"/>
            <a:ext cx="6761100" cy="3409950"/>
          </a:xfrm>
        </p:spPr>
        <p:txBody>
          <a:bodyPr/>
          <a:lstStyle/>
          <a:p>
            <a:r>
              <a:rPr lang="en-US" sz="1200" dirty="0">
                <a:latin typeface="Times New Roman" panose="02020603050405020304" pitchFamily="18" charset="0"/>
                <a:cs typeface="Times New Roman" panose="02020603050405020304" pitchFamily="18" charset="0"/>
              </a:rPr>
              <a:t>In communication</a:t>
            </a:r>
          </a:p>
          <a:p>
            <a:r>
              <a:rPr lang="en-US" sz="1200" dirty="0">
                <a:latin typeface="Times New Roman" panose="02020603050405020304" pitchFamily="18" charset="0"/>
                <a:cs typeface="Times New Roman" panose="02020603050405020304" pitchFamily="18" charset="0"/>
              </a:rPr>
              <a:t>In Advertisement</a:t>
            </a:r>
          </a:p>
          <a:p>
            <a:r>
              <a:rPr lang="en-US" sz="1200" dirty="0">
                <a:latin typeface="Times New Roman" panose="02020603050405020304" pitchFamily="18" charset="0"/>
                <a:cs typeface="Times New Roman" panose="02020603050405020304" pitchFamily="18" charset="0"/>
              </a:rPr>
              <a:t>Act like informer</a:t>
            </a:r>
          </a:p>
          <a:p>
            <a:r>
              <a:rPr lang="en-US" sz="1200" dirty="0">
                <a:latin typeface="Times New Roman" panose="02020603050405020304" pitchFamily="18" charset="0"/>
                <a:cs typeface="Times New Roman" panose="02020603050405020304" pitchFamily="18" charset="0"/>
              </a:rPr>
              <a:t>In </a:t>
            </a:r>
            <a:r>
              <a:rPr lang="en-US" sz="1200" dirty="0" smtClean="0">
                <a:latin typeface="Times New Roman" panose="02020603050405020304" pitchFamily="18" charset="0"/>
                <a:cs typeface="Times New Roman" panose="02020603050405020304" pitchFamily="18" charset="0"/>
              </a:rPr>
              <a:t>Music</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CHARACTERISTICS OF SOUND IN RADIO PRODUCTION</a:t>
            </a:r>
          </a:p>
          <a:p>
            <a:r>
              <a:rPr lang="en-US" sz="1200" dirty="0">
                <a:latin typeface="Times New Roman" panose="02020603050405020304" pitchFamily="18" charset="0"/>
                <a:cs typeface="Times New Roman" panose="02020603050405020304" pitchFamily="18" charset="0"/>
              </a:rPr>
              <a:t>Coherence</a:t>
            </a:r>
          </a:p>
          <a:p>
            <a:r>
              <a:rPr lang="en-US" sz="1200" dirty="0">
                <a:latin typeface="Times New Roman" panose="02020603050405020304" pitchFamily="18" charset="0"/>
                <a:cs typeface="Times New Roman" panose="02020603050405020304" pitchFamily="18" charset="0"/>
              </a:rPr>
              <a:t>Intensity</a:t>
            </a:r>
          </a:p>
          <a:p>
            <a:r>
              <a:rPr lang="en-US" sz="1200" dirty="0">
                <a:latin typeface="Times New Roman" panose="02020603050405020304" pitchFamily="18" charset="0"/>
                <a:cs typeface="Times New Roman" panose="02020603050405020304" pitchFamily="18" charset="0"/>
              </a:rPr>
              <a:t>Background Sound</a:t>
            </a:r>
          </a:p>
          <a:p>
            <a:r>
              <a:rPr lang="en-US" sz="1200" dirty="0">
                <a:latin typeface="Times New Roman" panose="02020603050405020304" pitchFamily="18" charset="0"/>
                <a:cs typeface="Times New Roman" panose="02020603050405020304" pitchFamily="18" charset="0"/>
              </a:rPr>
              <a:t>Echo</a:t>
            </a:r>
          </a:p>
          <a:p>
            <a:r>
              <a:rPr lang="en-US" sz="1200" dirty="0">
                <a:latin typeface="Times New Roman" panose="02020603050405020304" pitchFamily="18" charset="0"/>
                <a:cs typeface="Times New Roman" panose="02020603050405020304" pitchFamily="18" charset="0"/>
              </a:rPr>
              <a:t>Main sound</a:t>
            </a:r>
          </a:p>
          <a:p>
            <a:r>
              <a:rPr lang="en-US" sz="1200" dirty="0">
                <a:latin typeface="Times New Roman" panose="02020603050405020304" pitchFamily="18" charset="0"/>
                <a:cs typeface="Times New Roman" panose="02020603050405020304" pitchFamily="18" charset="0"/>
              </a:rPr>
              <a:t>Sound Effects</a:t>
            </a:r>
          </a:p>
          <a:p>
            <a:r>
              <a:rPr lang="en-US" sz="1200" dirty="0">
                <a:latin typeface="Times New Roman" panose="02020603050405020304" pitchFamily="18" charset="0"/>
                <a:cs typeface="Times New Roman" panose="02020603050405020304" pitchFamily="18" charset="0"/>
              </a:rPr>
              <a:t>Loudness</a:t>
            </a:r>
          </a:p>
          <a:p>
            <a:r>
              <a:rPr lang="en-US" sz="1200" dirty="0">
                <a:latin typeface="Times New Roman" panose="02020603050405020304" pitchFamily="18" charset="0"/>
                <a:cs typeface="Times New Roman" panose="02020603050405020304" pitchFamily="18" charset="0"/>
              </a:rPr>
              <a:t>Quality</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34087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17204616"/>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smtClean="0">
                <a:latin typeface="Times New Roman" pitchFamily="18" charset="0"/>
                <a:cs typeface="Times New Roman" pitchFamily="18" charset="0"/>
              </a:rPr>
              <a:t>Full </a:t>
            </a:r>
            <a:r>
              <a:rPr lang="en-US" sz="1400" dirty="0" smtClean="0">
                <a:latin typeface="Times New Roman" pitchFamily="18" charset="0"/>
                <a:cs typeface="Times New Roman" pitchFamily="18" charset="0"/>
              </a:rPr>
              <a:t>name: STELLA XAVIER MSALIBOKO</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Department</a:t>
            </a:r>
            <a:r>
              <a:rPr lang="en-US" sz="1400" dirty="0" smtClean="0">
                <a:latin typeface="Times New Roman" pitchFamily="18" charset="0"/>
                <a:cs typeface="Times New Roman" pitchFamily="18" charset="0"/>
              </a:rPr>
              <a:t>: ACADEMIC</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Email Address</a:t>
            </a:r>
            <a:r>
              <a:rPr lang="en-US" sz="1400" dirty="0" smtClean="0">
                <a:latin typeface="Times New Roman" pitchFamily="18" charset="0"/>
                <a:cs typeface="Times New Roman" pitchFamily="18" charset="0"/>
              </a:rPr>
              <a:t>: stella23feb@gmail.com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Phone </a:t>
            </a:r>
            <a:r>
              <a:rPr lang="en-US" sz="1400" dirty="0" smtClean="0">
                <a:latin typeface="Times New Roman" pitchFamily="18" charset="0"/>
                <a:cs typeface="Times New Roman" pitchFamily="18" charset="0"/>
              </a:rPr>
              <a:t>number: 0687308675</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739375"/>
            <a:ext cx="5530100" cy="536975"/>
          </a:xfrm>
          <a:prstGeom prst="rect">
            <a:avLst/>
          </a:prstGeom>
          <a:solidFill>
            <a:schemeClr val="accent2">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latin typeface="Times New Roman" pitchFamily="18" charset="0"/>
                <a:cs typeface="Times New Roman" pitchFamily="18" charset="0"/>
              </a:rPr>
              <a:t>THIS MODULE CONSIST OF SIX </a:t>
            </a:r>
            <a:r>
              <a:rPr lang="en" sz="2000" dirty="0" smtClean="0">
                <a:latin typeface="Times New Roman" pitchFamily="18" charset="0"/>
                <a:cs typeface="Times New Roman" pitchFamily="18" charset="0"/>
              </a:rPr>
              <a:t>(13) </a:t>
            </a:r>
            <a:r>
              <a:rPr lang="en" sz="2000" dirty="0" smtClean="0">
                <a:latin typeface="Times New Roman" pitchFamily="18" charset="0"/>
                <a:cs typeface="Times New Roman" pitchFamily="18" charset="0"/>
              </a:rPr>
              <a:t>TOPICS:</a:t>
            </a:r>
            <a:endParaRPr sz="2000" dirty="0">
              <a:latin typeface="Times New Roman" pitchFamily="18" charset="0"/>
              <a:cs typeface="Times New Roman" pitchFamily="18" charset="0"/>
            </a:endParaRPr>
          </a:p>
        </p:txBody>
      </p:sp>
      <p:sp>
        <p:nvSpPr>
          <p:cNvPr id="3842" name="Google Shape;3842;p14"/>
          <p:cNvSpPr txBox="1">
            <a:spLocks noGrp="1"/>
          </p:cNvSpPr>
          <p:nvPr>
            <p:ph type="body" idx="2"/>
          </p:nvPr>
        </p:nvSpPr>
        <p:spPr>
          <a:xfrm>
            <a:off x="4156073" y="1276350"/>
            <a:ext cx="3242400" cy="2686800"/>
          </a:xfrm>
          <a:prstGeom prst="rect">
            <a:avLst/>
          </a:prstGeom>
        </p:spPr>
        <p:txBody>
          <a:bodyPr spcFirstLastPara="1" wrap="square" lIns="91425" tIns="91425" rIns="91425" bIns="91425" anchor="t" anchorCtr="0">
            <a:noAutofit/>
          </a:bodyPr>
          <a:lstStyle/>
          <a:p>
            <a:pPr marL="171450" lvl="0" indent="-171450">
              <a:buClr>
                <a:schemeClr val="dk1"/>
              </a:buClr>
              <a:buSzPts val="1100"/>
              <a:buFont typeface="Wingdings" pitchFamily="2" charset="2"/>
              <a:buChar char="Ø"/>
            </a:pPr>
            <a:r>
              <a:rPr lang="en-US" sz="1200" b="1" dirty="0">
                <a:latin typeface="Times New Roman" pitchFamily="18" charset="0"/>
                <a:ea typeface="Titillium Web"/>
                <a:cs typeface="Times New Roman" pitchFamily="18" charset="0"/>
                <a:sym typeface="Titillium Web"/>
              </a:rPr>
              <a:t>TOPIC </a:t>
            </a:r>
            <a:r>
              <a:rPr lang="en-US" sz="1200" b="1" dirty="0" smtClean="0">
                <a:latin typeface="Times New Roman" pitchFamily="18" charset="0"/>
                <a:ea typeface="Titillium Web"/>
                <a:cs typeface="Times New Roman" pitchFamily="18" charset="0"/>
                <a:sym typeface="Titillium Web"/>
              </a:rPr>
              <a:t>4</a:t>
            </a:r>
            <a:endParaRPr lang="en-US" sz="1200" b="1" dirty="0">
              <a:latin typeface="Times New Roman" pitchFamily="18" charset="0"/>
              <a:ea typeface="Titillium Web"/>
              <a:cs typeface="Times New Roman" pitchFamily="18" charset="0"/>
              <a:sym typeface="Titillium Web"/>
            </a:endParaRPr>
          </a:p>
          <a:p>
            <a:pPr marL="0" lvl="0" indent="0">
              <a:buClr>
                <a:schemeClr val="dk1"/>
              </a:buClr>
              <a:buSzPts val="1100"/>
              <a:buNone/>
            </a:pPr>
            <a:r>
              <a:rPr lang="en-US" sz="1200" dirty="0" smtClean="0">
                <a:latin typeface="Times New Roman" pitchFamily="18" charset="0"/>
                <a:cs typeface="Times New Roman" pitchFamily="18" charset="0"/>
              </a:rPr>
              <a:t>Explain roles of different personnel in radio production.</a:t>
            </a:r>
            <a:endParaRPr lang="en-US" sz="1200" dirty="0">
              <a:latin typeface="Times New Roman" pitchFamily="18" charset="0"/>
              <a:cs typeface="Times New Roman" pitchFamily="18" charset="0"/>
            </a:endParaRPr>
          </a:p>
          <a:p>
            <a:pPr marL="171450" lvl="0" indent="-171450">
              <a:buClr>
                <a:schemeClr val="dk1"/>
              </a:buClr>
              <a:buSzPts val="1100"/>
              <a:buFont typeface="Wingdings" pitchFamily="2" charset="2"/>
              <a:buChar char="Ø"/>
            </a:pPr>
            <a:r>
              <a:rPr lang="en-US" sz="1200" b="1" dirty="0">
                <a:latin typeface="Times New Roman" pitchFamily="18" charset="0"/>
                <a:cs typeface="Times New Roman" pitchFamily="18" charset="0"/>
              </a:rPr>
              <a:t>TOPIC </a:t>
            </a:r>
            <a:r>
              <a:rPr lang="en-US" sz="1200" b="1" dirty="0" smtClean="0">
                <a:latin typeface="Times New Roman" pitchFamily="18" charset="0"/>
                <a:cs typeface="Times New Roman" pitchFamily="18" charset="0"/>
              </a:rPr>
              <a:t>5</a:t>
            </a:r>
            <a:endParaRPr lang="en-US" sz="1200" b="1" dirty="0">
              <a:latin typeface="Times New Roman" pitchFamily="18" charset="0"/>
              <a:cs typeface="Times New Roman" pitchFamily="18" charset="0"/>
            </a:endParaRPr>
          </a:p>
          <a:p>
            <a:pPr marL="0" lvl="0" indent="0">
              <a:buClr>
                <a:schemeClr val="dk1"/>
              </a:buClr>
              <a:buSzPts val="1100"/>
              <a:buNone/>
            </a:pPr>
            <a:r>
              <a:rPr lang="en-US" sz="1200" dirty="0" smtClean="0">
                <a:latin typeface="Times New Roman" pitchFamily="18" charset="0"/>
                <a:cs typeface="Times New Roman" pitchFamily="18" charset="0"/>
              </a:rPr>
              <a:t>Describe a standard setup for Radio Studio.</a:t>
            </a:r>
            <a:endParaRPr lang="en-US" sz="1200" dirty="0">
              <a:latin typeface="Times New Roman" pitchFamily="18" charset="0"/>
              <a:cs typeface="Times New Roman" pitchFamily="18" charset="0"/>
            </a:endParaRPr>
          </a:p>
          <a:p>
            <a:pPr marL="171450" lvl="0" indent="-171450">
              <a:buClr>
                <a:schemeClr val="dk1"/>
              </a:buClr>
              <a:buSzPts val="1100"/>
              <a:buFont typeface="Wingdings" pitchFamily="2" charset="2"/>
              <a:buChar char="Ø"/>
            </a:pPr>
            <a:r>
              <a:rPr lang="en-US" sz="1200" b="1" dirty="0">
                <a:latin typeface="Times New Roman" pitchFamily="18" charset="0"/>
                <a:cs typeface="Times New Roman" pitchFamily="18" charset="0"/>
              </a:rPr>
              <a:t>TOPIC </a:t>
            </a:r>
            <a:r>
              <a:rPr lang="en-US" sz="1200" b="1" dirty="0" smtClean="0">
                <a:latin typeface="Times New Roman" pitchFamily="18" charset="0"/>
                <a:cs typeface="Times New Roman" pitchFamily="18" charset="0"/>
              </a:rPr>
              <a:t>6</a:t>
            </a:r>
            <a:endParaRPr lang="en-US" sz="1200" b="1" dirty="0">
              <a:latin typeface="Times New Roman" pitchFamily="18" charset="0"/>
              <a:cs typeface="Times New Roman" pitchFamily="18" charset="0"/>
            </a:endParaRPr>
          </a:p>
          <a:p>
            <a:pPr marL="0" lvl="0" indent="0">
              <a:buClr>
                <a:schemeClr val="dk1"/>
              </a:buClr>
              <a:buSzPts val="1100"/>
              <a:buNone/>
            </a:pPr>
            <a:r>
              <a:rPr lang="en-US" sz="1200" dirty="0" smtClean="0">
                <a:latin typeface="Times New Roman" pitchFamily="18" charset="0"/>
                <a:ea typeface="Titillium Web"/>
                <a:cs typeface="Times New Roman" pitchFamily="18" charset="0"/>
                <a:sym typeface="Titillium Web"/>
              </a:rPr>
              <a:t>Describe basic concepts related to sound in production of radio content</a:t>
            </a:r>
            <a:r>
              <a:rPr lang="en-US" sz="1200" dirty="0" smtClean="0">
                <a:latin typeface="Times New Roman" pitchFamily="18" charset="0"/>
                <a:ea typeface="Titillium Web"/>
                <a:cs typeface="Times New Roman" pitchFamily="18" charset="0"/>
                <a:sym typeface="Titillium Web"/>
              </a:rPr>
              <a:t>.</a:t>
            </a:r>
            <a:endParaRPr lang="en-US" sz="1200" dirty="0">
              <a:latin typeface="Times New Roman" pitchFamily="18" charset="0"/>
              <a:ea typeface="Titillium Web"/>
              <a:cs typeface="Times New Roman" pitchFamily="18" charset="0"/>
              <a:sym typeface="Titillium Web"/>
            </a:endParaRPr>
          </a:p>
          <a:p>
            <a:pPr marL="0" lvl="0" indent="0" algn="l" rtl="0">
              <a:spcBef>
                <a:spcPts val="600"/>
              </a:spcBef>
              <a:spcAft>
                <a:spcPts val="0"/>
              </a:spcAft>
              <a:buClr>
                <a:schemeClr val="dk1"/>
              </a:buClr>
              <a:buSzPts val="1100"/>
              <a:buFont typeface="Arial"/>
              <a:buNone/>
            </a:pPr>
            <a:endParaRPr sz="1200" b="1" dirty="0"/>
          </a:p>
        </p:txBody>
      </p:sp>
      <p:sp>
        <p:nvSpPr>
          <p:cNvPr id="3843" name="Google Shape;3843;p14"/>
          <p:cNvSpPr txBox="1">
            <a:spLocks noGrp="1"/>
          </p:cNvSpPr>
          <p:nvPr>
            <p:ph type="body" idx="1"/>
          </p:nvPr>
        </p:nvSpPr>
        <p:spPr>
          <a:xfrm>
            <a:off x="718300" y="1352550"/>
            <a:ext cx="3242400" cy="2610600"/>
          </a:xfrm>
          <a:prstGeom prst="rect">
            <a:avLst/>
          </a:prstGeom>
        </p:spPr>
        <p:txBody>
          <a:bodyPr spcFirstLastPara="1" wrap="square" lIns="91425" tIns="91425" rIns="91425" bIns="91425" anchor="t" anchorCtr="0">
            <a:noAutofit/>
          </a:bodyPr>
          <a:lstStyle/>
          <a:p>
            <a:pPr marL="171450" lvl="0" indent="-171450" algn="l" rtl="0">
              <a:spcBef>
                <a:spcPts val="600"/>
              </a:spcBef>
              <a:spcAft>
                <a:spcPts val="0"/>
              </a:spcAft>
              <a:buClr>
                <a:schemeClr val="dk1"/>
              </a:buClr>
              <a:buSzPts val="1100"/>
              <a:buFont typeface="Wingdings" pitchFamily="2" charset="2"/>
              <a:buChar char="Ø"/>
            </a:pPr>
            <a:r>
              <a:rPr lang="en-US" sz="1200" b="1" dirty="0" smtClean="0">
                <a:latin typeface="Times New Roman" pitchFamily="18" charset="0"/>
                <a:ea typeface="Titillium Web"/>
                <a:cs typeface="Times New Roman" pitchFamily="18" charset="0"/>
                <a:sym typeface="Titillium Web"/>
              </a:rPr>
              <a:t>TOPIC 1</a:t>
            </a:r>
            <a:endParaRPr sz="1200" b="1" dirty="0">
              <a:latin typeface="Times New Roman" pitchFamily="18" charset="0"/>
              <a:ea typeface="Titillium Web"/>
              <a:cs typeface="Times New Roman" pitchFamily="18" charset="0"/>
              <a:sym typeface="Titillium Web"/>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cs typeface="Times New Roman" pitchFamily="18" charset="0"/>
              </a:rPr>
              <a:t>Describe different types of recording equipment used in production radio content.</a:t>
            </a:r>
            <a:endParaRPr lang="en" sz="1200" dirty="0" smtClean="0">
              <a:latin typeface="Times New Roman" pitchFamily="18" charset="0"/>
              <a:cs typeface="Times New Roman" pitchFamily="18" charset="0"/>
            </a:endParaRP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2</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cs typeface="Times New Roman" pitchFamily="18" charset="0"/>
              </a:rPr>
              <a:t>Describe different types of radio programmes.</a:t>
            </a:r>
            <a:endParaRPr lang="en" sz="1200" dirty="0" smtClean="0">
              <a:latin typeface="Times New Roman" pitchFamily="18" charset="0"/>
              <a:cs typeface="Times New Roman" pitchFamily="18" charset="0"/>
            </a:endParaRP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3</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US" sz="1200" dirty="0" smtClean="0">
                <a:latin typeface="Times New Roman" pitchFamily="18" charset="0"/>
                <a:ea typeface="Titillium Web"/>
                <a:cs typeface="Times New Roman" pitchFamily="18" charset="0"/>
                <a:sym typeface="Titillium Web"/>
              </a:rPr>
              <a:t>Describe relevant etiquette in a broadcast studio</a:t>
            </a:r>
            <a:endParaRPr sz="1200" dirty="0">
              <a:latin typeface="Times New Roman" pitchFamily="18" charset="0"/>
              <a:ea typeface="Titillium Web"/>
              <a:cs typeface="Times New Roman" pitchFamily="18" charset="0"/>
              <a:sym typeface="Titillium Web"/>
            </a:endParaRPr>
          </a:p>
        </p:txBody>
      </p:sp>
      <p:sp>
        <p:nvSpPr>
          <p:cNvPr id="3844" name="Google Shape;3844;p14"/>
          <p:cNvSpPr txBox="1">
            <a:spLocks noGrp="1"/>
          </p:cNvSpPr>
          <p:nvPr>
            <p:ph type="body" idx="2"/>
          </p:nvPr>
        </p:nvSpPr>
        <p:spPr>
          <a:xfrm>
            <a:off x="718300" y="3905925"/>
            <a:ext cx="67611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0B87A1"/>
              </a:solidFill>
            </a:endParaRPr>
          </a:p>
          <a:p>
            <a:pPr marL="0" lvl="0" indent="0" algn="l" rtl="0">
              <a:spcBef>
                <a:spcPts val="1000"/>
              </a:spcBef>
              <a:spcAft>
                <a:spcPts val="1000"/>
              </a:spcAft>
              <a:buNone/>
            </a:pPr>
            <a:endParaRPr sz="1200" dirty="0">
              <a:solidFill>
                <a:srgbClr val="0B87A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1"/>
                                        </p:tgtEl>
                                        <p:attrNameLst>
                                          <p:attrName>style.visibility</p:attrName>
                                        </p:attrNameLst>
                                      </p:cBhvr>
                                      <p:to>
                                        <p:strVal val="visible"/>
                                      </p:to>
                                    </p:set>
                                    <p:animEffect transition="in" filter="fade">
                                      <p:cBhvr>
                                        <p:cTn id="7" dur="1000"/>
                                        <p:tgtEl>
                                          <p:spTgt spid="3841"/>
                                        </p:tgtEl>
                                      </p:cBhvr>
                                    </p:animEffect>
                                    <p:anim calcmode="lin" valueType="num">
                                      <p:cBhvr>
                                        <p:cTn id="8" dur="1000" fill="hold"/>
                                        <p:tgtEl>
                                          <p:spTgt spid="3841"/>
                                        </p:tgtEl>
                                        <p:attrNameLst>
                                          <p:attrName>ppt_x</p:attrName>
                                        </p:attrNameLst>
                                      </p:cBhvr>
                                      <p:tavLst>
                                        <p:tav tm="0">
                                          <p:val>
                                            <p:strVal val="#ppt_x"/>
                                          </p:val>
                                        </p:tav>
                                        <p:tav tm="100000">
                                          <p:val>
                                            <p:strVal val="#ppt_x"/>
                                          </p:val>
                                        </p:tav>
                                      </p:tavLst>
                                    </p:anim>
                                    <p:anim calcmode="lin" valueType="num">
                                      <p:cBhvr>
                                        <p:cTn id="9" dur="1000" fill="hold"/>
                                        <p:tgtEl>
                                          <p:spTgt spid="38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43">
                                            <p:txEl>
                                              <p:pRg st="0" end="0"/>
                                            </p:txEl>
                                          </p:spTgt>
                                        </p:tgtEl>
                                        <p:attrNameLst>
                                          <p:attrName>style.visibility</p:attrName>
                                        </p:attrNameLst>
                                      </p:cBhvr>
                                      <p:to>
                                        <p:strVal val="visible"/>
                                      </p:to>
                                    </p:set>
                                    <p:animEffect transition="in" filter="barn(inVertical)">
                                      <p:cBhvr>
                                        <p:cTn id="14" dur="500"/>
                                        <p:tgtEl>
                                          <p:spTgt spid="38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843">
                                            <p:txEl>
                                              <p:pRg st="1" end="1"/>
                                            </p:txEl>
                                          </p:spTgt>
                                        </p:tgtEl>
                                        <p:attrNameLst>
                                          <p:attrName>style.visibility</p:attrName>
                                        </p:attrNameLst>
                                      </p:cBhvr>
                                      <p:to>
                                        <p:strVal val="visible"/>
                                      </p:to>
                                    </p:set>
                                    <p:animEffect transition="in" filter="barn(inVertical)">
                                      <p:cBhvr>
                                        <p:cTn id="19" dur="500"/>
                                        <p:tgtEl>
                                          <p:spTgt spid="38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843">
                                            <p:txEl>
                                              <p:pRg st="2" end="2"/>
                                            </p:txEl>
                                          </p:spTgt>
                                        </p:tgtEl>
                                        <p:attrNameLst>
                                          <p:attrName>style.visibility</p:attrName>
                                        </p:attrNameLst>
                                      </p:cBhvr>
                                      <p:to>
                                        <p:strVal val="visible"/>
                                      </p:to>
                                    </p:set>
                                    <p:animEffect transition="in" filter="barn(inVertical)">
                                      <p:cBhvr>
                                        <p:cTn id="24" dur="500"/>
                                        <p:tgtEl>
                                          <p:spTgt spid="38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43">
                                            <p:txEl>
                                              <p:pRg st="3" end="3"/>
                                            </p:txEl>
                                          </p:spTgt>
                                        </p:tgtEl>
                                        <p:attrNameLst>
                                          <p:attrName>style.visibility</p:attrName>
                                        </p:attrNameLst>
                                      </p:cBhvr>
                                      <p:to>
                                        <p:strVal val="visible"/>
                                      </p:to>
                                    </p:set>
                                    <p:animEffect transition="in" filter="barn(inVertical)">
                                      <p:cBhvr>
                                        <p:cTn id="29" dur="500"/>
                                        <p:tgtEl>
                                          <p:spTgt spid="384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843">
                                            <p:txEl>
                                              <p:pRg st="4" end="4"/>
                                            </p:txEl>
                                          </p:spTgt>
                                        </p:tgtEl>
                                        <p:attrNameLst>
                                          <p:attrName>style.visibility</p:attrName>
                                        </p:attrNameLst>
                                      </p:cBhvr>
                                      <p:to>
                                        <p:strVal val="visible"/>
                                      </p:to>
                                    </p:set>
                                    <p:animEffect transition="in" filter="barn(inVertical)">
                                      <p:cBhvr>
                                        <p:cTn id="34" dur="500"/>
                                        <p:tgtEl>
                                          <p:spTgt spid="384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843">
                                            <p:txEl>
                                              <p:pRg st="5" end="5"/>
                                            </p:txEl>
                                          </p:spTgt>
                                        </p:tgtEl>
                                        <p:attrNameLst>
                                          <p:attrName>style.visibility</p:attrName>
                                        </p:attrNameLst>
                                      </p:cBhvr>
                                      <p:to>
                                        <p:strVal val="visible"/>
                                      </p:to>
                                    </p:set>
                                    <p:animEffect transition="in" filter="barn(inVertical)">
                                      <p:cBhvr>
                                        <p:cTn id="39" dur="500"/>
                                        <p:tgtEl>
                                          <p:spTgt spid="384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842">
                                            <p:txEl>
                                              <p:pRg st="0" end="0"/>
                                            </p:txEl>
                                          </p:spTgt>
                                        </p:tgtEl>
                                        <p:attrNameLst>
                                          <p:attrName>style.visibility</p:attrName>
                                        </p:attrNameLst>
                                      </p:cBhvr>
                                      <p:to>
                                        <p:strVal val="visible"/>
                                      </p:to>
                                    </p:set>
                                    <p:animEffect transition="in" filter="barn(inVertical)">
                                      <p:cBhvr>
                                        <p:cTn id="44" dur="500"/>
                                        <p:tgtEl>
                                          <p:spTgt spid="384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842">
                                            <p:txEl>
                                              <p:pRg st="2" end="2"/>
                                            </p:txEl>
                                          </p:spTgt>
                                        </p:tgtEl>
                                        <p:attrNameLst>
                                          <p:attrName>style.visibility</p:attrName>
                                        </p:attrNameLst>
                                      </p:cBhvr>
                                      <p:to>
                                        <p:strVal val="visible"/>
                                      </p:to>
                                    </p:set>
                                    <p:animEffect transition="in" filter="barn(inVertical)">
                                      <p:cBhvr>
                                        <p:cTn id="49" dur="500"/>
                                        <p:tgtEl>
                                          <p:spTgt spid="384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842">
                                            <p:txEl>
                                              <p:pRg st="3" end="3"/>
                                            </p:txEl>
                                          </p:spTgt>
                                        </p:tgtEl>
                                        <p:attrNameLst>
                                          <p:attrName>style.visibility</p:attrName>
                                        </p:attrNameLst>
                                      </p:cBhvr>
                                      <p:to>
                                        <p:strVal val="visible"/>
                                      </p:to>
                                    </p:set>
                                    <p:animEffect transition="in" filter="barn(inVertical)">
                                      <p:cBhvr>
                                        <p:cTn id="54" dur="500"/>
                                        <p:tgtEl>
                                          <p:spTgt spid="384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842">
                                            <p:txEl>
                                              <p:pRg st="4" end="4"/>
                                            </p:txEl>
                                          </p:spTgt>
                                        </p:tgtEl>
                                        <p:attrNameLst>
                                          <p:attrName>style.visibility</p:attrName>
                                        </p:attrNameLst>
                                      </p:cBhvr>
                                      <p:to>
                                        <p:strVal val="visible"/>
                                      </p:to>
                                    </p:set>
                                    <p:animEffect transition="in" filter="barn(inVertical)">
                                      <p:cBhvr>
                                        <p:cTn id="59" dur="500"/>
                                        <p:tgtEl>
                                          <p:spTgt spid="3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7</a:t>
            </a:r>
          </a:p>
          <a:p>
            <a:pPr marL="114300" indent="0">
              <a:buNone/>
            </a:pPr>
            <a:r>
              <a:rPr lang="en-US" sz="1200" dirty="0" smtClean="0">
                <a:latin typeface="Times New Roman" panose="02020603050405020304" pitchFamily="18" charset="0"/>
                <a:cs typeface="Times New Roman" panose="02020603050405020304" pitchFamily="18" charset="0"/>
              </a:rPr>
              <a:t>Use electronic equipment for dissemination of radio content.</a:t>
            </a:r>
          </a:p>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8</a:t>
            </a:r>
          </a:p>
          <a:p>
            <a:pPr marL="114300" indent="0">
              <a:buNone/>
            </a:pPr>
            <a:r>
              <a:rPr lang="en-US" sz="1200" dirty="0" smtClean="0">
                <a:latin typeface="Times New Roman" panose="02020603050405020304" pitchFamily="18" charset="0"/>
                <a:cs typeface="Times New Roman" panose="02020603050405020304" pitchFamily="18" charset="0"/>
              </a:rPr>
              <a:t>Demonstrate pre-production processes of producing various radio </a:t>
            </a:r>
            <a:r>
              <a:rPr lang="en-US" sz="1200" dirty="0" err="1" smtClean="0">
                <a:latin typeface="Times New Roman" panose="02020603050405020304" pitchFamily="18" charset="0"/>
                <a:cs typeface="Times New Roman" panose="02020603050405020304" pitchFamily="18" charset="0"/>
              </a:rPr>
              <a:t>programmes</a:t>
            </a:r>
            <a:r>
              <a:rPr lang="en-US" sz="12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9</a:t>
            </a:r>
          </a:p>
          <a:p>
            <a:pPr marL="114300" indent="0">
              <a:buNone/>
            </a:pPr>
            <a:r>
              <a:rPr lang="en-US" sz="1200" dirty="0" err="1" smtClean="0">
                <a:latin typeface="Times New Roman" panose="02020603050405020304" pitchFamily="18" charset="0"/>
                <a:cs typeface="Times New Roman" panose="02020603050405020304" pitchFamily="18" charset="0"/>
              </a:rPr>
              <a:t>Demonstratew</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tecniques</a:t>
            </a:r>
            <a:r>
              <a:rPr lang="en-US" sz="1200" dirty="0" smtClean="0">
                <a:latin typeface="Times New Roman" panose="02020603050405020304" pitchFamily="18" charset="0"/>
                <a:cs typeface="Times New Roman" panose="02020603050405020304" pitchFamily="18" charset="0"/>
              </a:rPr>
              <a:t> of handling recording equipment in radio production &amp; broadcasting.</a:t>
            </a:r>
          </a:p>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10</a:t>
            </a:r>
          </a:p>
          <a:p>
            <a:pPr marL="114300" indent="0">
              <a:buNone/>
            </a:pPr>
            <a:r>
              <a:rPr lang="en-US" sz="1200" dirty="0" smtClean="0">
                <a:latin typeface="Times New Roman" panose="02020603050405020304" pitchFamily="18" charset="0"/>
                <a:cs typeface="Times New Roman" panose="02020603050405020304" pitchFamily="18" charset="0"/>
              </a:rPr>
              <a:t>Use electronic equipment and devices to develop radio scripts.</a:t>
            </a:r>
            <a:endParaRPr lang="en-US" sz="12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p:txBody>
          <a:bodyPr/>
          <a:lstStyle/>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11</a:t>
            </a:r>
          </a:p>
          <a:p>
            <a:pPr marL="114300" indent="0">
              <a:buNone/>
            </a:pPr>
            <a:r>
              <a:rPr lang="en-US" sz="1200" dirty="0" smtClean="0">
                <a:latin typeface="Times New Roman" panose="02020603050405020304" pitchFamily="18" charset="0"/>
                <a:cs typeface="Times New Roman" panose="02020603050405020304" pitchFamily="18" charset="0"/>
              </a:rPr>
              <a:t>Demonstrate techniques of using recording </a:t>
            </a:r>
            <a:r>
              <a:rPr lang="en-US" sz="1200" dirty="0" err="1" smtClean="0">
                <a:latin typeface="Times New Roman" panose="02020603050405020304" pitchFamily="18" charset="0"/>
                <a:cs typeface="Times New Roman" panose="02020603050405020304" pitchFamily="18" charset="0"/>
              </a:rPr>
              <a:t>equipmentin</a:t>
            </a:r>
            <a:r>
              <a:rPr lang="en-US" sz="1200" dirty="0" smtClean="0">
                <a:latin typeface="Times New Roman" panose="02020603050405020304" pitchFamily="18" charset="0"/>
                <a:cs typeface="Times New Roman" panose="02020603050405020304" pitchFamily="18" charset="0"/>
              </a:rPr>
              <a:t> radio production &amp; broadcasting</a:t>
            </a:r>
          </a:p>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12</a:t>
            </a:r>
          </a:p>
          <a:p>
            <a:pPr marL="114300" indent="0">
              <a:buNone/>
            </a:pPr>
            <a:r>
              <a:rPr lang="en-US" sz="1200" dirty="0" smtClean="0">
                <a:latin typeface="Times New Roman" panose="02020603050405020304" pitchFamily="18" charset="0"/>
                <a:cs typeface="Times New Roman" panose="02020603050405020304" pitchFamily="18" charset="0"/>
              </a:rPr>
              <a:t>Apply electronic equipment in producing radio content.</a:t>
            </a:r>
          </a:p>
          <a:p>
            <a:pPr>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TOPIC 13</a:t>
            </a:r>
          </a:p>
          <a:p>
            <a:pPr marL="114300" indent="0">
              <a:buNone/>
            </a:pPr>
            <a:r>
              <a:rPr lang="en-US" sz="1200" dirty="0" smtClean="0">
                <a:latin typeface="Times New Roman" panose="02020603050405020304" pitchFamily="18" charset="0"/>
                <a:cs typeface="Times New Roman" panose="02020603050405020304" pitchFamily="18" charset="0"/>
              </a:rPr>
              <a:t>Demonstrate techniques of caring recording equipment in radio production &amp; broadcasting.</a:t>
            </a:r>
          </a:p>
          <a:p>
            <a:pPr marL="114300" indent="0">
              <a:buNone/>
            </a:pPr>
            <a:endParaRPr lang="en-US" sz="1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6779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a:t>
            </a:r>
            <a:r>
              <a:rPr lang="en-US" sz="1800" dirty="0" smtClean="0">
                <a:latin typeface="Times New Roman" pitchFamily="18" charset="0"/>
                <a:cs typeface="Times New Roman" pitchFamily="18" charset="0"/>
              </a:rPr>
              <a:t>1: SOUND </a:t>
            </a:r>
            <a:r>
              <a:rPr lang="en-US" sz="1800" dirty="0" smtClean="0">
                <a:latin typeface="Times New Roman" pitchFamily="18" charset="0"/>
                <a:cs typeface="Times New Roman" pitchFamily="18" charset="0"/>
              </a:rPr>
              <a:t>(continued...)</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a:t>
            </a:r>
            <a:r>
              <a:rPr lang="en-US" sz="1400" b="1" dirty="0" smtClean="0">
                <a:latin typeface="Times New Roman" pitchFamily="18" charset="0"/>
                <a:ea typeface="Titillium Web"/>
                <a:cs typeface="Times New Roman" pitchFamily="18" charset="0"/>
                <a:sym typeface="Titillium Web"/>
              </a:rPr>
              <a:t>Sound</a:t>
            </a:r>
            <a:r>
              <a:rPr lang="en-US" sz="1400" b="1" dirty="0" smtClean="0">
                <a:latin typeface="Times New Roman" pitchFamily="18" charset="0"/>
                <a:ea typeface="Titillium Web"/>
                <a:cs typeface="Times New Roman" pitchFamily="18" charset="0"/>
                <a:sym typeface="Titillium Web"/>
              </a:rPr>
              <a:t>?</a:t>
            </a:r>
          </a:p>
          <a:p>
            <a:pPr marL="0" lvl="0" indent="0">
              <a:buNone/>
            </a:pPr>
            <a:r>
              <a:rPr lang="en-US" sz="1400" b="1" dirty="0">
                <a:latin typeface="Times New Roman" pitchFamily="18" charset="0"/>
                <a:ea typeface="Titillium Web"/>
                <a:cs typeface="Times New Roman" pitchFamily="18" charset="0"/>
                <a:sym typeface="Titillium Web"/>
              </a:rPr>
              <a:t>Sound is vibrations that travel through the air or another medium and can be heard when they reach a person's or animal's ear. OR</a:t>
            </a:r>
          </a:p>
          <a:p>
            <a:pPr marL="0" lvl="0" indent="0">
              <a:buNone/>
            </a:pPr>
            <a:r>
              <a:rPr lang="en-US" sz="1400" b="1" dirty="0">
                <a:latin typeface="Times New Roman" pitchFamily="18" charset="0"/>
                <a:ea typeface="Titillium Web"/>
                <a:cs typeface="Times New Roman" pitchFamily="18" charset="0"/>
                <a:sym typeface="Titillium Web"/>
              </a:rPr>
              <a:t>Sound is a vibration that typically propagates as an audible wave of pressure, through a transmission medium such as a gas, liquid or solid. In human physiology and psychology, sound is the reception of such waves and their perception by the brain.</a:t>
            </a:r>
          </a:p>
          <a:p>
            <a:pPr marL="0" lvl="0" indent="0">
              <a:buNone/>
            </a:pPr>
            <a:r>
              <a:rPr lang="en-US" sz="1400" b="1" dirty="0">
                <a:latin typeface="Times New Roman" pitchFamily="18" charset="0"/>
                <a:ea typeface="Titillium Web"/>
                <a:cs typeface="Times New Roman" pitchFamily="18" charset="0"/>
                <a:sym typeface="Titillium Web"/>
              </a:rPr>
              <a:t>A wave is a disturbance that transfers energy through matter or space, with little or no associated mass transport. Waves consist of oscillations or vibrations of a physical medium or a field, around relatively fixed locations.</a:t>
            </a:r>
          </a:p>
          <a:p>
            <a:pPr marL="0" lvl="0" indent="0">
              <a:buNone/>
            </a:pPr>
            <a:endParaRPr lang="en-US" sz="1400" b="1" dirty="0">
              <a:latin typeface="Times New Roman" pitchFamily="18" charset="0"/>
              <a:ea typeface="Titillium Web"/>
              <a:cs typeface="Times New Roman" pitchFamily="18" charset="0"/>
              <a:sym typeface="Titillium Web"/>
            </a:endParaRPr>
          </a:p>
          <a:p>
            <a:pPr marL="0" lvl="0" indent="0" algn="l" rtl="0">
              <a:spcBef>
                <a:spcPts val="600"/>
              </a:spcBef>
              <a:spcAft>
                <a:spcPts val="0"/>
              </a:spcAft>
              <a:buNone/>
            </a:pPr>
            <a:endParaRPr lang="en-US" sz="1400" b="1" dirty="0">
              <a:latin typeface="Times New Roman" pitchFamily="18" charset="0"/>
              <a:ea typeface="Titillium Web"/>
              <a:cs typeface="Times New Roman" pitchFamily="18" charset="0"/>
              <a:sym typeface="Titillium Web"/>
            </a:endParaRPr>
          </a:p>
        </p:txBody>
      </p:sp>
      <p:pic>
        <p:nvPicPr>
          <p:cNvPr id="3852" name="Google Shape;3852;p15" descr="photo-1434030216411-0b793f4b4173.jpg"/>
          <p:cNvPicPr preferRelativeResize="0"/>
          <p:nvPr/>
        </p:nvPicPr>
        <p:blipFill rotWithShape="1">
          <a:blip r:embed="rId3">
            <a:alphaModFix/>
          </a:blip>
          <a:srcRect l="23367" r="21417"/>
          <a:stretch/>
        </p:blipFill>
        <p:spPr>
          <a:xfrm>
            <a:off x="0" y="0"/>
            <a:ext cx="2840000" cy="5143500"/>
          </a:xfrm>
          <a:prstGeom prst="rect">
            <a:avLst/>
          </a:prstGeom>
          <a:noFill/>
          <a:ln>
            <a:noFill/>
          </a:ln>
        </p:spPr>
      </p:pic>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52"/>
                                        </p:tgtEl>
                                        <p:attrNameLst>
                                          <p:attrName>style.visibility</p:attrName>
                                        </p:attrNameLst>
                                      </p:cBhvr>
                                      <p:to>
                                        <p:strVal val="visible"/>
                                      </p:to>
                                    </p:set>
                                    <p:animEffect transition="in" filter="wheel(1)">
                                      <p:cBhvr>
                                        <p:cTn id="12" dur="2000"/>
                                        <p:tgtEl>
                                          <p:spTgt spid="385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851">
                                            <p:txEl>
                                              <p:pRg st="0" end="0"/>
                                            </p:txEl>
                                          </p:spTgt>
                                        </p:tgtEl>
                                        <p:attrNameLst>
                                          <p:attrName>style.visibility</p:attrName>
                                        </p:attrNameLst>
                                      </p:cBhvr>
                                      <p:to>
                                        <p:strVal val="visible"/>
                                      </p:to>
                                    </p:set>
                                    <p:animEffect transition="in" filter="fade">
                                      <p:cBhvr>
                                        <p:cTn id="17" dur="2000"/>
                                        <p:tgtEl>
                                          <p:spTgt spid="3851">
                                            <p:txEl>
                                              <p:pRg st="0" end="0"/>
                                            </p:txEl>
                                          </p:spTgt>
                                        </p:tgtEl>
                                      </p:cBhvr>
                                    </p:animEffect>
                                    <p:anim calcmode="lin" valueType="num">
                                      <p:cBhvr>
                                        <p:cTn id="18"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851">
                                            <p:txEl>
                                              <p:pRg st="1" end="1"/>
                                            </p:txEl>
                                          </p:spTgt>
                                        </p:tgtEl>
                                        <p:attrNameLst>
                                          <p:attrName>style.visibility</p:attrName>
                                        </p:attrNameLst>
                                      </p:cBhvr>
                                      <p:to>
                                        <p:strVal val="visible"/>
                                      </p:to>
                                    </p:set>
                                    <p:animEffect transition="in" filter="fade">
                                      <p:cBhvr>
                                        <p:cTn id="24" dur="2000"/>
                                        <p:tgtEl>
                                          <p:spTgt spid="3851">
                                            <p:txEl>
                                              <p:pRg st="1" end="1"/>
                                            </p:txEl>
                                          </p:spTgt>
                                        </p:tgtEl>
                                      </p:cBhvr>
                                    </p:animEffect>
                                    <p:anim calcmode="lin" valueType="num">
                                      <p:cBhvr>
                                        <p:cTn id="25"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851">
                                            <p:txEl>
                                              <p:pRg st="2" end="2"/>
                                            </p:txEl>
                                          </p:spTgt>
                                        </p:tgtEl>
                                        <p:attrNameLst>
                                          <p:attrName>style.visibility</p:attrName>
                                        </p:attrNameLst>
                                      </p:cBhvr>
                                      <p:to>
                                        <p:strVal val="visible"/>
                                      </p:to>
                                    </p:set>
                                    <p:animEffect transition="in" filter="fade">
                                      <p:cBhvr>
                                        <p:cTn id="31" dur="2000"/>
                                        <p:tgtEl>
                                          <p:spTgt spid="3851">
                                            <p:txEl>
                                              <p:pRg st="2" end="2"/>
                                            </p:txEl>
                                          </p:spTgt>
                                        </p:tgtEl>
                                      </p:cBhvr>
                                    </p:animEffect>
                                    <p:anim calcmode="lin" valueType="num">
                                      <p:cBhvr>
                                        <p:cTn id="32"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3851">
                                            <p:txEl>
                                              <p:pRg st="3" end="3"/>
                                            </p:txEl>
                                          </p:spTgt>
                                        </p:tgtEl>
                                        <p:attrNameLst>
                                          <p:attrName>style.visibility</p:attrName>
                                        </p:attrNameLst>
                                      </p:cBhvr>
                                      <p:to>
                                        <p:strVal val="visible"/>
                                      </p:to>
                                    </p:set>
                                    <p:animEffect transition="in" filter="fade">
                                      <p:cBhvr>
                                        <p:cTn id="38" dur="2000"/>
                                        <p:tgtEl>
                                          <p:spTgt spid="3851">
                                            <p:txEl>
                                              <p:pRg st="3" end="3"/>
                                            </p:txEl>
                                          </p:spTgt>
                                        </p:tgtEl>
                                      </p:cBhvr>
                                    </p:animEffect>
                                    <p:anim calcmode="lin" valueType="num">
                                      <p:cBhvr>
                                        <p:cTn id="39" dur="2000" fill="hold"/>
                                        <p:tgtEl>
                                          <p:spTgt spid="3851">
                                            <p:txEl>
                                              <p:pRg st="3" end="3"/>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8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imes New Roman" panose="02020603050405020304" pitchFamily="18" charset="0"/>
                <a:cs typeface="Times New Roman" panose="02020603050405020304" pitchFamily="18" charset="0"/>
              </a:rPr>
              <a:t>Continued…………….</a:t>
            </a:r>
            <a:endParaRPr lang="en-US" sz="1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18300" y="1733550"/>
            <a:ext cx="6761100" cy="3200400"/>
          </a:xfrm>
        </p:spPr>
        <p:txBody>
          <a:bodyPr/>
          <a:lstStyle/>
          <a:p>
            <a:r>
              <a:rPr lang="en-US" dirty="0"/>
              <a:t>Waveform is a curve showing the shape/layout of a wave at a given time OR</a:t>
            </a:r>
          </a:p>
          <a:p>
            <a:r>
              <a:rPr lang="en-US" dirty="0"/>
              <a:t> A waveform is a variable that varies with time, usually representing a voltage or current. Waveforms are conventionally graphed with time on the horizontal axis. In electronics, an oscilloscope can be used to visualize a waveform on a screen.</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67106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p:txBody>
          <a:bodyPr/>
          <a:lstStyle/>
          <a:p>
            <a:r>
              <a:rPr lang="en-US" dirty="0"/>
              <a:t>Sound Wave is the pattern of disturbance caused by the movement of energy traveling through a medium (such as air, water, or any other liquid or solid matter) as it transmits away from the cause of the sound. The source is some object that causes a vibration, such as a ringing telephone, or a person's vocal chords.</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91886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Continued…………..</a:t>
            </a:r>
            <a:endParaRPr sz="1800" dirty="0">
              <a:latin typeface="Times New Roman" pitchFamily="18" charset="0"/>
              <a:cs typeface="Times New Roman" pitchFamily="18" charset="0"/>
            </a:endParaRPr>
          </a:p>
        </p:txBody>
      </p:sp>
      <p:sp>
        <p:nvSpPr>
          <p:cNvPr id="7"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0" lvl="0" indent="0">
              <a:buNone/>
            </a:pPr>
            <a:r>
              <a:rPr lang="en-US" sz="1400" b="1" dirty="0">
                <a:latin typeface="Times New Roman" pitchFamily="18" charset="0"/>
                <a:ea typeface="Titillium Web"/>
                <a:cs typeface="Times New Roman" pitchFamily="18" charset="0"/>
                <a:sym typeface="Titillium Web"/>
              </a:rPr>
              <a:t>Amplitude refers to the length and width of waves, such as sound waves, as they move or vibrate</a:t>
            </a:r>
          </a:p>
          <a:p>
            <a:pPr marL="0" lvl="0" indent="0">
              <a:buNone/>
            </a:pPr>
            <a:r>
              <a:rPr lang="en-US" sz="1400" b="1" dirty="0">
                <a:latin typeface="Times New Roman" pitchFamily="18" charset="0"/>
                <a:ea typeface="Titillium Web"/>
                <a:cs typeface="Times New Roman" pitchFamily="18" charset="0"/>
                <a:sym typeface="Titillium Web"/>
              </a:rPr>
              <a:t>Or the maximum displacement or distance moved by a point on a vibrating body or wave measured from its equilibrium position. ... For a longitudinal wave, such as a sound wave.</a:t>
            </a:r>
          </a:p>
          <a:p>
            <a:pPr marL="0" lvl="0" indent="0">
              <a:buNone/>
            </a:pPr>
            <a:r>
              <a:rPr lang="en-US" sz="1400" b="1" dirty="0">
                <a:latin typeface="Times New Roman" pitchFamily="18" charset="0"/>
                <a:ea typeface="Titillium Web"/>
                <a:cs typeface="Times New Roman" pitchFamily="18" charset="0"/>
                <a:sym typeface="Titillium Web"/>
              </a:rPr>
              <a:t>Frequency is the number of occurrences of a repeating event per unit of time. It is also referred to as temporal frequency, which emphasizes the contrast to spatial frequency and angular frequency. The period is the duration of time of one cycle in a repeating event, so the period is the reciprocal of the </a:t>
            </a:r>
            <a:r>
              <a:rPr lang="en-US" sz="1400" b="1" dirty="0" err="1">
                <a:latin typeface="Times New Roman" pitchFamily="18" charset="0"/>
                <a:ea typeface="Titillium Web"/>
                <a:cs typeface="Times New Roman" pitchFamily="18" charset="0"/>
                <a:sym typeface="Titillium Web"/>
              </a:rPr>
              <a:t>fr</a:t>
            </a:r>
            <a:endParaRPr lang="en-US" sz="1400" b="1" dirty="0">
              <a:latin typeface="Times New Roman" pitchFamily="18" charset="0"/>
              <a:ea typeface="Titillium Web"/>
              <a:cs typeface="Times New Roman" pitchFamily="18" charset="0"/>
              <a:sym typeface="Titillium Web"/>
            </a:endParaRPr>
          </a:p>
          <a:p>
            <a:pPr marL="0" lvl="0" indent="0">
              <a:buNone/>
            </a:pPr>
            <a:r>
              <a:rPr lang="en-US" sz="1400" b="1" dirty="0">
                <a:latin typeface="Times New Roman" pitchFamily="18" charset="0"/>
                <a:ea typeface="Titillium Web"/>
                <a:cs typeface="Times New Roman" pitchFamily="18" charset="0"/>
                <a:sym typeface="Titillium Web"/>
              </a:rPr>
              <a:t> The different between sound and light is that light travels faster than sound.</a:t>
            </a:r>
          </a:p>
          <a:p>
            <a:pPr marL="0" lvl="0" indent="0" algn="l" rtl="0">
              <a:spcBef>
                <a:spcPts val="600"/>
              </a:spcBef>
              <a:spcAft>
                <a:spcPts val="0"/>
              </a:spcAft>
              <a:buNone/>
            </a:pPr>
            <a:endParaRPr lang="en-US" sz="1400" b="1" dirty="0" smtClean="0">
              <a:latin typeface="Times New Roman" pitchFamily="18" charset="0"/>
              <a:ea typeface="Titillium Web"/>
              <a:cs typeface="Times New Roman" pitchFamily="18" charset="0"/>
              <a:sym typeface="Titillium Web"/>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wheel(1)">
                                      <p:cBhvr>
                                        <p:cTn id="4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imes New Roman" panose="02020603050405020304" pitchFamily="18" charset="0"/>
                <a:cs typeface="Times New Roman" panose="02020603050405020304" pitchFamily="18" charset="0"/>
              </a:rPr>
              <a:t>TYPES OF SOUND</a:t>
            </a:r>
            <a:endParaRPr lang="en-US" sz="1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a:t>Natural Sound are sounds produced by natural sources in their normal sound scape (environment), also natural sound is unprocessed sound. </a:t>
            </a:r>
          </a:p>
          <a:p>
            <a:r>
              <a:rPr lang="en-US" dirty="0"/>
              <a:t>Humans are a product of nature this could be considered part of nature for example a human vocal.</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50228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a:xfrm>
            <a:off x="718300" y="1733550"/>
            <a:ext cx="6761100" cy="3276600"/>
          </a:xfrm>
        </p:spPr>
        <p:txBody>
          <a:bodyPr/>
          <a:lstStyle/>
          <a:p>
            <a:r>
              <a:rPr lang="en-US" dirty="0"/>
              <a:t>Artificial Sound is a wave or vibration, audible, electromagnetic, or other signal, generated by a human source. </a:t>
            </a:r>
          </a:p>
          <a:p>
            <a:r>
              <a:rPr lang="en-US" dirty="0"/>
              <a:t>The purpose of generating artificial noise, whether intentional or not, may vary, depending on what is considered noise in a particular context or is a created/processed sound by using computer for example sound Effects.</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65013696"/>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758</Words>
  <Application>Microsoft Office PowerPoint</Application>
  <PresentationFormat>On-screen Show (16:9)</PresentationFormat>
  <Paragraphs>87</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New Roman</vt:lpstr>
      <vt:lpstr>Titillium Web</vt:lpstr>
      <vt:lpstr>Titillium Web Light</vt:lpstr>
      <vt:lpstr>Dosis ExtraLight</vt:lpstr>
      <vt:lpstr>Wingdings</vt:lpstr>
      <vt:lpstr>Mowbray template</vt:lpstr>
      <vt:lpstr>  DAR ES SALAAM SCHOOL OF JOURNALISM </vt:lpstr>
      <vt:lpstr>THIS MODULE CONSIST OF SIX (13) TOPICS:</vt:lpstr>
      <vt:lpstr>Continued……………….</vt:lpstr>
      <vt:lpstr>TOPIC 1: SOUND (continued...)</vt:lpstr>
      <vt:lpstr>Continued…………….</vt:lpstr>
      <vt:lpstr>Continued…………..</vt:lpstr>
      <vt:lpstr>Continued…………..</vt:lpstr>
      <vt:lpstr>TYPES OF SOUND</vt:lpstr>
      <vt:lpstr>Continued………</vt:lpstr>
      <vt:lpstr>USES OF SOUND IN STUDIO SITUATION</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44</cp:revision>
  <dcterms:modified xsi:type="dcterms:W3CDTF">2022-01-05T12:08:50Z</dcterms:modified>
</cp:coreProperties>
</file>